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2" r:id="rId2"/>
    <p:sldId id="294" r:id="rId3"/>
    <p:sldId id="257" r:id="rId4"/>
    <p:sldId id="299" r:id="rId5"/>
    <p:sldId id="267" r:id="rId6"/>
    <p:sldId id="259" r:id="rId7"/>
    <p:sldId id="270" r:id="rId8"/>
    <p:sldId id="305" r:id="rId9"/>
    <p:sldId id="307" r:id="rId10"/>
    <p:sldId id="302" r:id="rId11"/>
    <p:sldId id="308" r:id="rId12"/>
    <p:sldId id="276" r:id="rId13"/>
    <p:sldId id="277" r:id="rId14"/>
    <p:sldId id="278" r:id="rId15"/>
    <p:sldId id="30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008000"/>
    <a:srgbClr val="99FFCC"/>
    <a:srgbClr val="CC0099"/>
    <a:srgbClr val="CC9900"/>
    <a:srgbClr val="CCECFF"/>
    <a:srgbClr val="F8F1B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2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D780-BCF1-49CF-905E-9627617CBC0C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2ABC-2C80-4A00-A86C-0A3B903FD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06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9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স্লাইডটি দেখিয়ে প্রশ্ন করা যায়-১।চিত্রে কী দেখছ ?২।এই যন্ত্রটি কেন যেকোন একদিকে থেমে থাকছে না ?যন্ত্রের  এই অবস্থা টিকে আমরা কী বলতে পারি ? উ:ভারসাম্য .৩। পরের চিত্রটিতে কী দেখছ ? উ:পরিবেশে অক্সিজেন ও কার্বন ডাই অক্সাইড এর আদান-প্রদান দেখা যাচ্ছে ।  শিক্ষার্থীদের শিক্ষক সহায়তা করবেন।সর্বোচ্চ ২-৩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নির্ধারণ করা যায় 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6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3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উপস্থাপন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১৫-২০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শিক্ষার্থীরা জোড়ায় আলোচনা করে সুবিধা অসুবিধাগুলো লিখবে বা বলবে ।সুবিধা ও অসুবিধা থেকেই শিক্ষার্থীরা সিদ্ধান্তে পৌছাবে যে কোন জীব একা বাস করতে পারে না । চিত্রে বসবাস করার উপাদানগুলো  শিক্ষক শিক্ষার্থীদের দ্বারা বোর্ড লিখাবেন 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8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1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/>
              <a:t>শিক্ষক শিক্ষার্থীদের সহায়তায়</a:t>
            </a:r>
            <a:r>
              <a:rPr lang="bn-BD" baseline="0" dirty="0" smtClean="0"/>
              <a:t> প্রশ্ন উত্তরের মাধ্যমে  পাঠে অগ্রসর হবেন ।  প্রয়োজনে আরো ছবি সংযোজন করা যেতে পারে 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চিত্র দেখে শিক্ষার্থীরা পরিবেশের ভারসাম্য নষ্ট হওয়ার কারণগুলো চিহ্নিত করে ব্ল্যাকবোর্ডে লিখবে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86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দলগত কাজে প্রত্যেক দলের প্রতি সদস্যের জন্য আলাদা আলাদা কাজ ভাগ করা থাকবে</a:t>
            </a:r>
            <a:r>
              <a:rPr lang="bn-BD" baseline="0" dirty="0" smtClean="0"/>
              <a:t> । </a:t>
            </a:r>
            <a:endParaRPr lang="bn-BD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 শিক্ষক</a:t>
            </a:r>
            <a:r>
              <a:rPr lang="bn-BD" baseline="0" dirty="0" smtClean="0"/>
              <a:t> প্রতি দলে শিক্ষার্থীদের ছকটি সরবরাহ করবেন । </a:t>
            </a:r>
            <a:r>
              <a:rPr lang="bn-BD" dirty="0" smtClean="0"/>
              <a:t>প্রত্যেক দলের জন্য  কাজ সম্পন্ন ও দল কর্তৃক</a:t>
            </a:r>
            <a:r>
              <a:rPr lang="bn-BD" baseline="0" dirty="0" smtClean="0"/>
              <a:t> উপস্থাপনের জন্য </a:t>
            </a:r>
            <a:r>
              <a:rPr lang="bn-BD" dirty="0" smtClean="0"/>
              <a:t>সময় নির্ধারণ</a:t>
            </a:r>
            <a:r>
              <a:rPr lang="bn-BD" baseline="0" dirty="0" smtClean="0"/>
              <a:t> করা থাকবে ।প্রয়োজনীয় ক্ষেত্রে শিক্ষক শিক্ষার্থীদের সহায়তা করবেন। প্রয়োজনীয় ক্ষেত্রে সংযোজন /বিযোজন করতে পারেন 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24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/>
              <a:t>আজকের</a:t>
            </a:r>
            <a:r>
              <a:rPr lang="bn-BD" baseline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5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5426" y="838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3810000"/>
            <a:ext cx="8458200" cy="2133600"/>
            <a:chOff x="533400" y="3810000"/>
            <a:chExt cx="8458200" cy="2133600"/>
          </a:xfrm>
        </p:grpSpPr>
        <p:sp>
          <p:nvSpPr>
            <p:cNvPr id="6" name="Rectangle 5"/>
            <p:cNvSpPr/>
            <p:nvPr/>
          </p:nvSpPr>
          <p:spPr>
            <a:xfrm>
              <a:off x="533400" y="3810000"/>
              <a:ext cx="8458200" cy="2133600"/>
            </a:xfrm>
            <a:prstGeom prst="rect">
              <a:avLst/>
            </a:prstGeom>
            <a:solidFill>
              <a:schemeClr val="bg1"/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90600" y="4267200"/>
              <a:ext cx="7620000" cy="1219200"/>
            </a:xfrm>
            <a:prstGeom prst="line">
              <a:avLst/>
            </a:prstGeom>
            <a:ln w="168275">
              <a:solidFill>
                <a:srgbClr val="F8F1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905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3" b="50000"/>
          <a:stretch/>
        </p:blipFill>
        <p:spPr bwMode="auto">
          <a:xfrm>
            <a:off x="152400" y="1487616"/>
            <a:ext cx="685800" cy="131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2" r="9240" b="38434"/>
          <a:stretch/>
        </p:blipFill>
        <p:spPr bwMode="auto">
          <a:xfrm>
            <a:off x="1295400" y="1752600"/>
            <a:ext cx="533400" cy="1683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2" r="9240" b="38434"/>
          <a:stretch/>
        </p:blipFill>
        <p:spPr bwMode="auto">
          <a:xfrm>
            <a:off x="1104900" y="1063336"/>
            <a:ext cx="533400" cy="1683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757546" y="1157713"/>
            <a:ext cx="3204846" cy="2819400"/>
            <a:chOff x="5638800" y="651148"/>
            <a:chExt cx="3204846" cy="3387452"/>
          </a:xfrm>
          <a:scene3d>
            <a:camera prst="isometricLeftDown"/>
            <a:lightRig rig="threePt" dir="t"/>
          </a:scene3d>
        </p:grpSpPr>
        <p:pic>
          <p:nvPicPr>
            <p:cNvPr id="13" name="Picture 6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546" y="651148"/>
              <a:ext cx="3086100" cy="324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638800" y="3899173"/>
              <a:ext cx="3204846" cy="1394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210048" y="3055792"/>
              <a:ext cx="671946" cy="940803"/>
              <a:chOff x="4128653" y="761995"/>
              <a:chExt cx="671946" cy="940803"/>
            </a:xfrm>
          </p:grpSpPr>
          <p:sp>
            <p:nvSpPr>
              <p:cNvPr id="16" name="L-Shape 15"/>
              <p:cNvSpPr/>
              <p:nvPr/>
            </p:nvSpPr>
            <p:spPr>
              <a:xfrm flipH="1" flipV="1">
                <a:off x="4419597" y="761997"/>
                <a:ext cx="381002" cy="925641"/>
              </a:xfrm>
              <a:prstGeom prst="corner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L-Shape 16"/>
              <p:cNvSpPr/>
              <p:nvPr/>
            </p:nvSpPr>
            <p:spPr>
              <a:xfrm flipV="1">
                <a:off x="4128653" y="761995"/>
                <a:ext cx="380999" cy="940803"/>
              </a:xfrm>
              <a:prstGeom prst="corner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350577" y="914400"/>
            <a:ext cx="2900046" cy="2141392"/>
            <a:chOff x="5638800" y="651148"/>
            <a:chExt cx="3204846" cy="3387452"/>
          </a:xfrm>
        </p:grpSpPr>
        <p:pic>
          <p:nvPicPr>
            <p:cNvPr id="19" name="Picture 6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546" y="651148"/>
              <a:ext cx="3086100" cy="324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5638800" y="3899173"/>
              <a:ext cx="3204846" cy="1394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210048" y="3055792"/>
              <a:ext cx="671946" cy="940803"/>
              <a:chOff x="4128653" y="761995"/>
              <a:chExt cx="671946" cy="940803"/>
            </a:xfrm>
          </p:grpSpPr>
          <p:sp>
            <p:nvSpPr>
              <p:cNvPr id="22" name="L-Shape 21"/>
              <p:cNvSpPr/>
              <p:nvPr/>
            </p:nvSpPr>
            <p:spPr>
              <a:xfrm flipH="1" flipV="1">
                <a:off x="4419597" y="761997"/>
                <a:ext cx="381002" cy="925641"/>
              </a:xfrm>
              <a:prstGeom prst="corner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L-Shape 22"/>
              <p:cNvSpPr/>
              <p:nvPr/>
            </p:nvSpPr>
            <p:spPr>
              <a:xfrm flipV="1">
                <a:off x="4128653" y="761995"/>
                <a:ext cx="380999" cy="940803"/>
              </a:xfrm>
              <a:prstGeom prst="corner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8" descr="C:\Users\User\Desktop\environ ment\smoking-ca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05" y="3893724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User\Desktop\environ ment\smoking-ca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60" y="4434731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-1" r="20297" b="-12393"/>
          <a:stretch/>
        </p:blipFill>
        <p:spPr bwMode="auto">
          <a:xfrm>
            <a:off x="2685806" y="1452562"/>
            <a:ext cx="772224" cy="6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Cell-modle\d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64210"/>
            <a:ext cx="1477403" cy="17717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-1" r="20297" b="-12393"/>
          <a:stretch/>
        </p:blipFill>
        <p:spPr bwMode="auto">
          <a:xfrm>
            <a:off x="2685806" y="2982900"/>
            <a:ext cx="772224" cy="6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-1" r="20297" b="-12393"/>
          <a:stretch/>
        </p:blipFill>
        <p:spPr bwMode="auto">
          <a:xfrm>
            <a:off x="2243783" y="3340608"/>
            <a:ext cx="772224" cy="6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-1" r="20297" b="-12393"/>
          <a:stretch/>
        </p:blipFill>
        <p:spPr bwMode="auto">
          <a:xfrm>
            <a:off x="3148582" y="3400850"/>
            <a:ext cx="772224" cy="6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-1" r="20297" b="-12393"/>
          <a:stretch/>
        </p:blipFill>
        <p:spPr bwMode="auto">
          <a:xfrm>
            <a:off x="2150470" y="1150394"/>
            <a:ext cx="772224" cy="6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754505" y="878670"/>
            <a:ext cx="5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81404" y="1904999"/>
            <a:ext cx="5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73992" y="2871126"/>
            <a:ext cx="5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799210" y="947349"/>
            <a:ext cx="5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391319" y="952028"/>
            <a:ext cx="5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348104" y="980304"/>
            <a:ext cx="5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080374" y="797010"/>
            <a:ext cx="5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3" name="Rectangle 55"/>
          <p:cNvSpPr/>
          <p:nvPr/>
        </p:nvSpPr>
        <p:spPr>
          <a:xfrm>
            <a:off x="2080374" y="5988670"/>
            <a:ext cx="6600111" cy="523220"/>
          </a:xfrm>
          <a:custGeom>
            <a:avLst/>
            <a:gdLst>
              <a:gd name="connsiteX0" fmla="*/ 0 w 6462213"/>
              <a:gd name="connsiteY0" fmla="*/ 0 h 584775"/>
              <a:gd name="connsiteX1" fmla="*/ 6462213 w 6462213"/>
              <a:gd name="connsiteY1" fmla="*/ 0 h 584775"/>
              <a:gd name="connsiteX2" fmla="*/ 6462213 w 6462213"/>
              <a:gd name="connsiteY2" fmla="*/ 584775 h 584775"/>
              <a:gd name="connsiteX3" fmla="*/ 0 w 6462213"/>
              <a:gd name="connsiteY3" fmla="*/ 584775 h 584775"/>
              <a:gd name="connsiteX4" fmla="*/ 0 w 6462213"/>
              <a:gd name="connsiteY4" fmla="*/ 0 h 584775"/>
              <a:gd name="connsiteX0" fmla="*/ 0 w 6476727"/>
              <a:gd name="connsiteY0" fmla="*/ 0 h 584775"/>
              <a:gd name="connsiteX1" fmla="*/ 6476727 w 6476727"/>
              <a:gd name="connsiteY1" fmla="*/ 43543 h 584775"/>
              <a:gd name="connsiteX2" fmla="*/ 6462213 w 6476727"/>
              <a:gd name="connsiteY2" fmla="*/ 584775 h 584775"/>
              <a:gd name="connsiteX3" fmla="*/ 0 w 6476727"/>
              <a:gd name="connsiteY3" fmla="*/ 584775 h 584775"/>
              <a:gd name="connsiteX4" fmla="*/ 0 w 647672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6727" h="584775">
                <a:moveTo>
                  <a:pt x="0" y="0"/>
                </a:moveTo>
                <a:lnTo>
                  <a:pt x="6476727" y="43543"/>
                </a:lnTo>
                <a:lnTo>
                  <a:pt x="6462213" y="584775"/>
                </a:ln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বাড়তি মানুষের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মেটাতেই পরিবেশে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বাড়ছে 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665323" y="5986790"/>
            <a:ext cx="437800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ফলে পরিবেশের ভারসাম্য নষ্ট হচ্ছে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43783" y="262079"/>
            <a:ext cx="643670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পরিবেশের ভারসাম্য  নষ্ট হওয়ার কারণগুলো বল ?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79191E-6 L 0.92257 0.2111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8" y="1054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1295 L 0.93038 0.19815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8" y="1054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948E-6 L -0.00069 -0.3452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727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3" grpId="1"/>
      <p:bldP spid="34" grpId="0"/>
      <p:bldP spid="34" grpId="1"/>
      <p:bldP spid="37" grpId="0"/>
      <p:bldP spid="39" grpId="0"/>
      <p:bldP spid="40" grpId="0"/>
      <p:bldP spid="40" grpId="1"/>
      <p:bldP spid="41" grpId="0"/>
      <p:bldP spid="43" grpId="0" animBg="1"/>
      <p:bldP spid="43" grpId="1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4008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829722"/>
              </p:ext>
            </p:extLst>
          </p:nvPr>
        </p:nvGraphicFramePr>
        <p:xfrm>
          <a:off x="191068" y="1295399"/>
          <a:ext cx="8635621" cy="45293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6332"/>
                <a:gridCol w="1905000"/>
                <a:gridCol w="2209800"/>
                <a:gridCol w="2654489"/>
              </a:tblGrid>
              <a:tr h="20574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90601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81346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365879" y="304800"/>
            <a:ext cx="2286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67669"/>
            <a:ext cx="1876557" cy="183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 descr="C:\Users\User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514600" cy="19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User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57" y="1371600"/>
            <a:ext cx="2220100" cy="19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486" y="3505200"/>
            <a:ext cx="1894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কোন প্রকারের  দূষণ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50046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986" y="4419600"/>
            <a:ext cx="1513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চিত্রের কার্যক্রমগুলো কিভাবে ভারসাম্য নষ্ট করছে?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4008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171" y="21877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582" y="4191000"/>
            <a:ext cx="8265318" cy="801529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জীবের বেঁচে থাকার সব উপাদান বিদ্যমান ।একে আমরা কী বলব?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676" y="5181598"/>
            <a:ext cx="361137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পরিবেশে O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বেশী বেড়ে যাবে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2029" y="5196114"/>
            <a:ext cx="3657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 পরিবেশের ভারসাম্য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বজায় নেই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170" y="5710261"/>
            <a:ext cx="304803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পরিবেশের উদ্ভিদ বিলুপ্ত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হবে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2059" y="5744226"/>
            <a:ext cx="387754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পরিবেশের ভারসাম্য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বজায় আছে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09" y="5321944"/>
            <a:ext cx="2095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64" y="5850607"/>
            <a:ext cx="2095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68" y="5321944"/>
            <a:ext cx="2095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39" y="5911867"/>
            <a:ext cx="297957" cy="2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53" y="685800"/>
            <a:ext cx="4448175" cy="32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229904" y="1219200"/>
            <a:ext cx="3507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প্রাণির বিলুপ্তির কারণ ?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খাদ্যের অভাব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অতিরিক্ত ঠান্ডা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অতিরিক্ত গরম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00400" y="4228983"/>
            <a:ext cx="2514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5001308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95500" y="4986770"/>
            <a:ext cx="1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.I,II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9545" y="5036413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.I,III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7001" y="503641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 ,II ,III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6" y="52093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5" y="52093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1" y="52093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55" y="5142706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39" descr="C:\Users\User\Desktop\dino3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3" y="1066800"/>
            <a:ext cx="3228276" cy="29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57200" y="4191000"/>
            <a:ext cx="8077200" cy="801529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চিত্রে কোন ধরণের দূষণ পরিবেশের ভারসাম্য নষ্ট করছে ?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6777" y="5026967"/>
            <a:ext cx="236972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মাটি দূষণ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80600" y="5079469"/>
            <a:ext cx="167792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পানি দূষণ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2582" y="5710261"/>
            <a:ext cx="230521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শব্দ দূষণ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98743" y="5767500"/>
            <a:ext cx="169507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বায়ু দুষণ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08" y="5132684"/>
            <a:ext cx="40179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07" y="5820716"/>
            <a:ext cx="40179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32" y="5919340"/>
            <a:ext cx="40179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31" y="4997554"/>
            <a:ext cx="533400" cy="5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90" y="685800"/>
            <a:ext cx="3876675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27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43" grpId="0"/>
      <p:bldP spid="43" grpId="1"/>
      <p:bldP spid="44" grpId="0" animBg="1"/>
      <p:bldP spid="44" grpId="1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79772" y="6400800"/>
            <a:ext cx="426028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752600"/>
            <a:ext cx="51054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057400" y="5056910"/>
            <a:ext cx="5666078" cy="919401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কর্মকান্ড  পরিবেশের ভারসাম্য  নষ্ট হওয়ার একটি অন্যতম কারণ –ব্যাখ্যা কর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381001"/>
            <a:ext cx="1552575" cy="111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28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2484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126354">
            <a:off x="4215277" y="3049599"/>
            <a:ext cx="4616918" cy="1810319"/>
          </a:xfrm>
          <a:custGeom>
            <a:avLst/>
            <a:gdLst>
              <a:gd name="connsiteX0" fmla="*/ 0 w 3673812"/>
              <a:gd name="connsiteY0" fmla="*/ 0 h 2061078"/>
              <a:gd name="connsiteX1" fmla="*/ 3673812 w 3673812"/>
              <a:gd name="connsiteY1" fmla="*/ 0 h 2061078"/>
              <a:gd name="connsiteX2" fmla="*/ 3673812 w 3673812"/>
              <a:gd name="connsiteY2" fmla="*/ 2061078 h 2061078"/>
              <a:gd name="connsiteX3" fmla="*/ 0 w 3673812"/>
              <a:gd name="connsiteY3" fmla="*/ 2061078 h 2061078"/>
              <a:gd name="connsiteX4" fmla="*/ 0 w 3673812"/>
              <a:gd name="connsiteY4" fmla="*/ 0 h 2061078"/>
              <a:gd name="connsiteX0" fmla="*/ 253520 w 3673812"/>
              <a:gd name="connsiteY0" fmla="*/ 866897 h 2061078"/>
              <a:gd name="connsiteX1" fmla="*/ 3673812 w 3673812"/>
              <a:gd name="connsiteY1" fmla="*/ 0 h 2061078"/>
              <a:gd name="connsiteX2" fmla="*/ 3673812 w 3673812"/>
              <a:gd name="connsiteY2" fmla="*/ 2061078 h 2061078"/>
              <a:gd name="connsiteX3" fmla="*/ 0 w 3673812"/>
              <a:gd name="connsiteY3" fmla="*/ 2061078 h 2061078"/>
              <a:gd name="connsiteX4" fmla="*/ 253520 w 3673812"/>
              <a:gd name="connsiteY4" fmla="*/ 866897 h 2061078"/>
              <a:gd name="connsiteX0" fmla="*/ 0 w 4681208"/>
              <a:gd name="connsiteY0" fmla="*/ 1696202 h 2061078"/>
              <a:gd name="connsiteX1" fmla="*/ 4681208 w 4681208"/>
              <a:gd name="connsiteY1" fmla="*/ 0 h 2061078"/>
              <a:gd name="connsiteX2" fmla="*/ 4681208 w 4681208"/>
              <a:gd name="connsiteY2" fmla="*/ 2061078 h 2061078"/>
              <a:gd name="connsiteX3" fmla="*/ 1007396 w 4681208"/>
              <a:gd name="connsiteY3" fmla="*/ 2061078 h 2061078"/>
              <a:gd name="connsiteX4" fmla="*/ 0 w 4681208"/>
              <a:gd name="connsiteY4" fmla="*/ 1696202 h 206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208" h="2061078">
                <a:moveTo>
                  <a:pt x="0" y="1696202"/>
                </a:moveTo>
                <a:lnTo>
                  <a:pt x="4681208" y="0"/>
                </a:lnTo>
                <a:lnTo>
                  <a:pt x="4681208" y="2061078"/>
                </a:lnTo>
                <a:lnTo>
                  <a:pt x="1007396" y="2061078"/>
                </a:lnTo>
                <a:lnTo>
                  <a:pt x="0" y="1696202"/>
                </a:lnTo>
                <a:close/>
              </a:path>
            </a:pathLst>
          </a:custGeom>
          <a:noFill/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457200"/>
            <a:ext cx="5257800" cy="4495800"/>
            <a:chOff x="457200" y="457200"/>
            <a:chExt cx="5257800" cy="4495800"/>
          </a:xfrm>
        </p:grpSpPr>
        <p:pic>
          <p:nvPicPr>
            <p:cNvPr id="4098" name="Picture 2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7200"/>
              <a:ext cx="52578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86000" y="2474267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এসো একটি করে হলেও গাছ লাগাই । 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580" y="3200400"/>
            <a:ext cx="87630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441960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মো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খাদিজা ইয়াসমিন,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জি,এম রাকিবুল ইসলাম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প্রভাষক, টিটিসি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রংপুর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0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495800"/>
            <a:ext cx="6248400" cy="16002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environ ment\juggle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1"/>
            <a:ext cx="3733800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6010"/>
            <a:ext cx="7086600" cy="41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0509" y="762000"/>
            <a:ext cx="2362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3200399"/>
            <a:ext cx="2286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ষ্ঠ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চতুর্দশ অধ্যায়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50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200399"/>
            <a:ext cx="2507672" cy="15852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আফরোজা নাসরীন সুলতানা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সহঃ 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রংপুর জিলা স্কুল, রংপুর । 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5" b="19883"/>
          <a:stretch/>
        </p:blipFill>
        <p:spPr bwMode="auto">
          <a:xfrm>
            <a:off x="5481703" y="2209800"/>
            <a:ext cx="881490" cy="10105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9248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3185242" y="2803174"/>
            <a:ext cx="50569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1787" y="2900064"/>
            <a:ext cx="50569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9843" y="2415247"/>
            <a:ext cx="50569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6115" y="223058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9042" y="158397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64" y="2997047"/>
            <a:ext cx="740136" cy="531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0" y="2599914"/>
            <a:ext cx="780617" cy="6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09" y="2230581"/>
            <a:ext cx="614362" cy="625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environ ment\balanc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0" y="1526279"/>
            <a:ext cx="770263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4909" y="1143000"/>
            <a:ext cx="8125691" cy="4500358"/>
          </a:xfrm>
          <a:prstGeom prst="rect">
            <a:avLst/>
          </a:prstGeom>
          <a:noFill/>
          <a:ln w="95250" cmpd="tri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25 0.06019 L 0.00677 0.177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588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24 L 0.3658 -0.479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240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0185 L 0.00608 0.1104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560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89017E-6 L -0.2842 -0.4117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2060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0052 0.1041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  <p:bldP spid="16" grpId="1"/>
      <p:bldP spid="17" grpId="0"/>
      <p:bldP spid="17" grpId="1"/>
      <p:bldP spid="13" grpId="0"/>
      <p:bldP spid="13" grpId="1"/>
      <p:bldP spid="19" grpId="0"/>
      <p:bldP spid="19" grpId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47900" y="990600"/>
            <a:ext cx="4648200" cy="14097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 ভারসাম্য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113" y="5870864"/>
            <a:ext cx="2361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27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964" y="2057400"/>
            <a:ext cx="8077200" cy="3915966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পরিবেশের ভারসাম্য কী তা ব্যাখ্যা করতে পারবে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পরিবেশে ডাইনোসর বিলুপ্তির কারণ ব্যাখ্যা করতে পারবে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পরিবেশের ভারসাম্য নষ্ট হওয়ার কারণগুলো চিহ্নিত করতে পারবে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651164"/>
            <a:ext cx="2819400" cy="87283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5643265"/>
            <a:ext cx="44014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কোনো জীব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বাস করতে পারে না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8025" y="1524000"/>
            <a:ext cx="384636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920751" y="373858"/>
            <a:ext cx="736502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দুটি ছবিতে বসবাসের সুবিধা অসুবিধাগুলো কী কী বল 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5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/>
          <a:stretch/>
        </p:blipFill>
        <p:spPr bwMode="auto">
          <a:xfrm>
            <a:off x="2362201" y="2133600"/>
            <a:ext cx="4373336" cy="4051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71646" y="338926"/>
            <a:ext cx="597898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বসবাস করার  কী কী উপাদান দেখতে পাচ্ছ 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19850" y="1484843"/>
            <a:ext cx="1943100" cy="1430796"/>
            <a:chOff x="6419850" y="1484843"/>
            <a:chExt cx="1943100" cy="1822908"/>
          </a:xfrm>
        </p:grpSpPr>
        <p:sp>
          <p:nvSpPr>
            <p:cNvPr id="21" name="Oval 20"/>
            <p:cNvSpPr/>
            <p:nvPr/>
          </p:nvSpPr>
          <p:spPr>
            <a:xfrm>
              <a:off x="6419850" y="1484843"/>
              <a:ext cx="1943100" cy="1822908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70474" y="1883951"/>
              <a:ext cx="11430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মাটি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77319" y="991931"/>
            <a:ext cx="1943100" cy="1353522"/>
            <a:chOff x="3619500" y="919878"/>
            <a:chExt cx="1943100" cy="1822908"/>
          </a:xfrm>
        </p:grpSpPr>
        <p:sp>
          <p:nvSpPr>
            <p:cNvPr id="24" name="Oval 23"/>
            <p:cNvSpPr/>
            <p:nvPr/>
          </p:nvSpPr>
          <p:spPr>
            <a:xfrm>
              <a:off x="3619500" y="919878"/>
              <a:ext cx="1943100" cy="1822908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19550" y="1446610"/>
              <a:ext cx="11430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পানি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18241" y="1767614"/>
            <a:ext cx="1943100" cy="1148025"/>
            <a:chOff x="1099455" y="1467797"/>
            <a:chExt cx="1943100" cy="1822908"/>
          </a:xfrm>
        </p:grpSpPr>
        <p:sp>
          <p:nvSpPr>
            <p:cNvPr id="27" name="Oval 26"/>
            <p:cNvSpPr/>
            <p:nvPr/>
          </p:nvSpPr>
          <p:spPr>
            <a:xfrm>
              <a:off x="1099455" y="1467797"/>
              <a:ext cx="1943100" cy="1822908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3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9517" y="1899550"/>
              <a:ext cx="942975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419101" y="3408125"/>
            <a:ext cx="1943100" cy="1247101"/>
            <a:chOff x="800099" y="3886200"/>
            <a:chExt cx="1943100" cy="1822908"/>
          </a:xfrm>
        </p:grpSpPr>
        <p:sp>
          <p:nvSpPr>
            <p:cNvPr id="30" name="Oval 29"/>
            <p:cNvSpPr/>
            <p:nvPr/>
          </p:nvSpPr>
          <p:spPr>
            <a:xfrm>
              <a:off x="800099" y="3886200"/>
              <a:ext cx="1943100" cy="1822908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161" y="4311879"/>
              <a:ext cx="942975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323013" y="4989063"/>
            <a:ext cx="1943100" cy="1195931"/>
            <a:chOff x="6735536" y="4099695"/>
            <a:chExt cx="1943100" cy="1822908"/>
          </a:xfrm>
        </p:grpSpPr>
        <p:sp>
          <p:nvSpPr>
            <p:cNvPr id="33" name="Oval 32"/>
            <p:cNvSpPr/>
            <p:nvPr/>
          </p:nvSpPr>
          <p:spPr>
            <a:xfrm>
              <a:off x="6735536" y="4099695"/>
              <a:ext cx="1943100" cy="1822908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2997" y="4525374"/>
              <a:ext cx="942975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800096" y="4989062"/>
            <a:ext cx="1943100" cy="1195931"/>
            <a:chOff x="6735536" y="4099695"/>
            <a:chExt cx="1943100" cy="1822908"/>
          </a:xfrm>
        </p:grpSpPr>
        <p:sp>
          <p:nvSpPr>
            <p:cNvPr id="36" name="Oval 35"/>
            <p:cNvSpPr/>
            <p:nvPr/>
          </p:nvSpPr>
          <p:spPr>
            <a:xfrm>
              <a:off x="6735536" y="4099695"/>
              <a:ext cx="1943100" cy="1822908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2997" y="4525374"/>
              <a:ext cx="942975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6779079" y="3408125"/>
            <a:ext cx="1943100" cy="1195931"/>
            <a:chOff x="6779079" y="3408125"/>
            <a:chExt cx="1943100" cy="1195931"/>
          </a:xfrm>
        </p:grpSpPr>
        <p:sp>
          <p:nvSpPr>
            <p:cNvPr id="39" name="Oval 38"/>
            <p:cNvSpPr/>
            <p:nvPr/>
          </p:nvSpPr>
          <p:spPr>
            <a:xfrm>
              <a:off x="6779079" y="3408125"/>
              <a:ext cx="1943100" cy="1195931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37174" y="3706601"/>
              <a:ext cx="1352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194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5" y="1484842"/>
            <a:ext cx="3729719" cy="3672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01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9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8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600200"/>
            <a:ext cx="6951663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9119" y="384483"/>
            <a:ext cx="6719887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পরিবেশে যদি কোন কারণে অক্সিজেনের পরিমাণ কমে যায় তবে জীবের কী পরিণতি হবে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5246" y="401920"/>
            <a:ext cx="601980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পানির পরিমাণ কমে গেলে পরিবেশের কী  হবে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7" y="2329470"/>
            <a:ext cx="6705600" cy="313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animated\250px-SantaCruz-Spegazzini-CaidaAnimatio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18" y="1359354"/>
            <a:ext cx="6858000" cy="2012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Documents and Settings\User\My Documents\My Pictures\55.JPG"/>
          <p:cNvPicPr>
            <a:picLocks noChangeAspect="1" noChangeArrowheads="1"/>
          </p:cNvPicPr>
          <p:nvPr/>
        </p:nvPicPr>
        <p:blipFill rotWithShape="1">
          <a:blip r:embed="rId7"/>
          <a:srcRect l="2105" t="1948" r="32419" b="44805"/>
          <a:stretch/>
        </p:blipFill>
        <p:spPr bwMode="auto">
          <a:xfrm>
            <a:off x="1245405" y="1660690"/>
            <a:ext cx="1537851" cy="2148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76008" y="5526937"/>
            <a:ext cx="769273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বাস করতে পরিবেশের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সবরকম উপাদান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সুষম অবস্থান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 । সেটিই সেই পরিবেশের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8158" y="405879"/>
            <a:ext cx="524353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পরিবেশে সব উপাদান কী আছে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528" y="366140"/>
            <a:ext cx="7924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 উপাদানগুলো না থাকার জন্য প্রাণীটির কী সমস্যা হয়েছে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4858" y="5815339"/>
            <a:ext cx="4876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প্রাণিটির জীবন হুমকির  সম্মূখীন হয়েছে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1047" y="340365"/>
            <a:ext cx="533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 বল পরিবেশের ভারসাম্য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3" grpId="0" animBg="1"/>
      <p:bldP spid="7" grpId="0" animBg="1"/>
      <p:bldP spid="7" grpId="1" animBg="1"/>
      <p:bldP spid="8" grpId="1" animBg="1"/>
      <p:bldP spid="8" grpId="2" animBg="1"/>
      <p:bldP spid="6" grpId="0" animBg="1"/>
      <p:bldP spid="6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" name="Picture 139" descr="C:\Users\User\Desktop\dino3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038600" cy="29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641866"/>
            <a:ext cx="5181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প্রাণিটিকে তোমরা দেখেছ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649123"/>
            <a:ext cx="533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  এখন প্রাণিটিকে দেখা যায় না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419710"/>
              </p:ext>
            </p:extLst>
          </p:nvPr>
        </p:nvGraphicFramePr>
        <p:xfrm>
          <a:off x="3886200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33700" y="710679"/>
            <a:ext cx="3429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ভিডিওতে কী দেখলাম?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5105400"/>
            <a:ext cx="742059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  অনেক ঠান্ডা  কারণেই ডায়নোসরের  বিলুপ্তি ঘটেছে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994473"/>
            <a:ext cx="640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পরিবেশের বিভিন্ন পরিবর্তন বিলুপ্তির কারণ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488812"/>
            <a:ext cx="1752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8" grpId="0" animBg="1"/>
      <p:bldP spid="19" grpId="0" animBg="1"/>
      <p:bldP spid="19" grpId="1" animBg="1"/>
      <p:bldP spid="5" grpId="0" animBg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883</Words>
  <Application>Microsoft Office PowerPoint</Application>
  <PresentationFormat>On-screen Show (4:3)</PresentationFormat>
  <Paragraphs>153</Paragraphs>
  <Slides>15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Science-6-Environment</dc:subject>
  <dc:creator>Afroza nasreen sultana</dc:creator>
  <cp:lastModifiedBy>HP</cp:lastModifiedBy>
  <cp:revision>207</cp:revision>
  <dcterms:created xsi:type="dcterms:W3CDTF">2006-08-16T00:00:00Z</dcterms:created>
  <dcterms:modified xsi:type="dcterms:W3CDTF">2016-08-10T04:32:49Z</dcterms:modified>
</cp:coreProperties>
</file>